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79" autoAdjust="0"/>
    <p:restoredTop sz="94660"/>
  </p:normalViewPr>
  <p:slideViewPr>
    <p:cSldViewPr>
      <p:cViewPr>
        <p:scale>
          <a:sx n="100" d="100"/>
          <a:sy n="100" d="100"/>
        </p:scale>
        <p:origin x="1344"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7282"/>
            <a:ext cx="5829300" cy="2123369"/>
          </a:xfrm>
        </p:spPr>
        <p:txBody>
          <a:bodyPr/>
          <a:lstStyle/>
          <a:p>
            <a:r>
              <a:rPr lang="zh-CN" altLang="en-US"/>
              <a:t>单击此处编辑母版标题样式</a:t>
            </a:r>
          </a:p>
        </p:txBody>
      </p:sp>
      <p:sp>
        <p:nvSpPr>
          <p:cNvPr id="3" name="副标题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96700"/>
            <a:ext cx="1543050" cy="845220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42900" y="396700"/>
            <a:ext cx="4514850" cy="845220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6365523"/>
            <a:ext cx="5829300" cy="196744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4405"/>
            <a:ext cx="2256235" cy="167851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6934200"/>
            <a:ext cx="4114800" cy="818622"/>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2017/11/13</a:t>
            </a:fld>
            <a:endParaRPr lang="zh-CN" altLang="en-US"/>
          </a:p>
        </p:txBody>
      </p:sp>
      <p:sp>
        <p:nvSpPr>
          <p:cNvPr id="5" name="页脚占位符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47479" y="1218807"/>
            <a:ext cx="5544616" cy="400110"/>
          </a:xfrm>
          <a:prstGeom prst="rect">
            <a:avLst/>
          </a:prstGeom>
          <a:noFill/>
        </p:spPr>
        <p:txBody>
          <a:bodyPr wrap="square" rtlCol="0">
            <a:spAutoFit/>
          </a:bodyPr>
          <a:lstStyle/>
          <a:p>
            <a:pPr algn="ctr"/>
            <a:r>
              <a:rPr lang="zh-CN" altLang="en-US" sz="2000" b="1" kern="1800" dirty="0"/>
              <a:t>波流</a:t>
            </a:r>
            <a:r>
              <a:rPr lang="en-US" altLang="zh-CN" sz="2000" b="1" kern="1800" dirty="0"/>
              <a:t>-</a:t>
            </a:r>
            <a:r>
              <a:rPr lang="zh-CN" altLang="en-US" sz="2000" b="1" kern="1800" dirty="0"/>
              <a:t>海床</a:t>
            </a:r>
            <a:r>
              <a:rPr lang="en-US" altLang="zh-CN" sz="2000" b="1" kern="1800" dirty="0"/>
              <a:t>-</a:t>
            </a:r>
            <a:r>
              <a:rPr lang="zh-CN" altLang="en-US" sz="2000" b="1" kern="1800" dirty="0"/>
              <a:t>结构物相互作用专题研讨会</a:t>
            </a:r>
          </a:p>
        </p:txBody>
      </p:sp>
      <p:sp>
        <p:nvSpPr>
          <p:cNvPr id="10" name="TextBox 9"/>
          <p:cNvSpPr txBox="1"/>
          <p:nvPr/>
        </p:nvSpPr>
        <p:spPr>
          <a:xfrm>
            <a:off x="652100" y="1829924"/>
            <a:ext cx="5544616" cy="338554"/>
          </a:xfrm>
          <a:prstGeom prst="rect">
            <a:avLst/>
          </a:prstGeom>
          <a:noFill/>
        </p:spPr>
        <p:txBody>
          <a:bodyPr wrap="square" rtlCol="0">
            <a:spAutoFit/>
          </a:bodyPr>
          <a:lstStyle/>
          <a:p>
            <a:pPr algn="ctr"/>
            <a:r>
              <a:rPr lang="zh-CN" altLang="en-US" sz="1600" b="1" kern="1800" dirty="0">
                <a:latin typeface="Times New Roman" panose="02020603050405020304" pitchFamily="18" charset="0"/>
                <a:cs typeface="Times New Roman" panose="02020603050405020304" pitchFamily="18" charset="0"/>
              </a:rPr>
              <a:t>会  议  通  知</a:t>
            </a:r>
          </a:p>
        </p:txBody>
      </p:sp>
      <p:sp>
        <p:nvSpPr>
          <p:cNvPr id="11" name="TextBox 10"/>
          <p:cNvSpPr txBox="1"/>
          <p:nvPr/>
        </p:nvSpPr>
        <p:spPr>
          <a:xfrm>
            <a:off x="681128" y="2431596"/>
            <a:ext cx="5484690" cy="1865895"/>
          </a:xfrm>
          <a:prstGeom prst="rect">
            <a:avLst/>
          </a:prstGeom>
          <a:noFill/>
        </p:spPr>
        <p:txBody>
          <a:bodyPr wrap="square" rtlCol="0">
            <a:spAutoFit/>
          </a:bodyPr>
          <a:lstStyle/>
          <a:p>
            <a:pPr algn="just">
              <a:lnSpc>
                <a:spcPct val="150000"/>
              </a:lnSpc>
              <a:spcAft>
                <a:spcPts val="600"/>
              </a:spcAft>
            </a:pPr>
            <a:r>
              <a:rPr lang="zh-CN" altLang="en-US" sz="1050" kern="1800" dirty="0">
                <a:latin typeface="Times New Roman" panose="02020603050405020304" pitchFamily="18" charset="0"/>
              </a:rPr>
              <a:t>        港口、海岸及近海工程中结构物的基础稳定性问题是海洋资源开发与利用过程中亟待解决和突破的难题。为增进波流</a:t>
            </a:r>
            <a:r>
              <a:rPr lang="en-US" altLang="zh-CN" sz="1050" kern="1800" dirty="0">
                <a:latin typeface="Times New Roman" panose="02020603050405020304" pitchFamily="18" charset="0"/>
              </a:rPr>
              <a:t>-</a:t>
            </a:r>
            <a:r>
              <a:rPr lang="zh-CN" altLang="en-US" sz="1050" kern="1800" dirty="0">
                <a:latin typeface="Times New Roman" panose="02020603050405020304" pitchFamily="18" charset="0"/>
              </a:rPr>
              <a:t>海床</a:t>
            </a:r>
            <a:r>
              <a:rPr lang="en-US" altLang="zh-CN" sz="1050" kern="1800" dirty="0">
                <a:latin typeface="Times New Roman" panose="02020603050405020304" pitchFamily="18" charset="0"/>
              </a:rPr>
              <a:t>-</a:t>
            </a:r>
            <a:r>
              <a:rPr lang="zh-CN" altLang="en-US" sz="1050" kern="1800" dirty="0">
                <a:latin typeface="Times New Roman" panose="02020603050405020304" pitchFamily="18" charset="0"/>
              </a:rPr>
              <a:t>结构物相互作用研究领域的认识，促进相关学科发展，加强交流和合作，我院将于</a:t>
            </a:r>
            <a:r>
              <a:rPr lang="en-US" altLang="zh-CN" sz="1050" kern="1800" dirty="0">
                <a:latin typeface="Times New Roman" panose="02020603050405020304" pitchFamily="18" charset="0"/>
              </a:rPr>
              <a:t>2017</a:t>
            </a:r>
            <a:r>
              <a:rPr lang="zh-CN" altLang="en-US" sz="1050" kern="1800" dirty="0">
                <a:latin typeface="Times New Roman" panose="02020603050405020304" pitchFamily="18" charset="0"/>
              </a:rPr>
              <a:t>年</a:t>
            </a:r>
            <a:r>
              <a:rPr lang="en-US" altLang="zh-CN" sz="1050" kern="1800" dirty="0">
                <a:latin typeface="Times New Roman" panose="02020603050405020304" pitchFamily="18" charset="0"/>
              </a:rPr>
              <a:t>12</a:t>
            </a:r>
            <a:r>
              <a:rPr lang="zh-CN" altLang="en-US" sz="1050" kern="1800" dirty="0">
                <a:latin typeface="Times New Roman" panose="02020603050405020304" pitchFamily="18" charset="0"/>
              </a:rPr>
              <a:t>月</a:t>
            </a:r>
            <a:r>
              <a:rPr lang="en-US" altLang="zh-CN" sz="1050" kern="1800" dirty="0">
                <a:latin typeface="Times New Roman" panose="02020603050405020304" pitchFamily="18" charset="0"/>
              </a:rPr>
              <a:t>1-2</a:t>
            </a:r>
            <a:r>
              <a:rPr lang="zh-CN" altLang="en-US" sz="1050" kern="1800" dirty="0">
                <a:latin typeface="Times New Roman" panose="02020603050405020304" pitchFamily="18" charset="0"/>
              </a:rPr>
              <a:t>日举办波流</a:t>
            </a:r>
            <a:r>
              <a:rPr lang="en-US" altLang="zh-CN" sz="1050" kern="1800" dirty="0">
                <a:latin typeface="Times New Roman" panose="02020603050405020304" pitchFamily="18" charset="0"/>
              </a:rPr>
              <a:t>-</a:t>
            </a:r>
            <a:r>
              <a:rPr lang="zh-CN" altLang="en-US" sz="1050" kern="1800" dirty="0">
                <a:latin typeface="Times New Roman" panose="02020603050405020304" pitchFamily="18" charset="0"/>
              </a:rPr>
              <a:t>海床</a:t>
            </a:r>
            <a:r>
              <a:rPr lang="en-US" altLang="zh-CN" sz="1050" kern="1800" dirty="0">
                <a:latin typeface="Times New Roman" panose="02020603050405020304" pitchFamily="18" charset="0"/>
              </a:rPr>
              <a:t>-</a:t>
            </a:r>
            <a:r>
              <a:rPr lang="zh-CN" altLang="en-US" sz="1050" kern="1800" dirty="0">
                <a:latin typeface="Times New Roman" panose="02020603050405020304" pitchFamily="18" charset="0"/>
              </a:rPr>
              <a:t>结构物相互作用专题研讨会。</a:t>
            </a:r>
            <a:endParaRPr lang="en-US" altLang="zh-CN" sz="1050" kern="1800" dirty="0">
              <a:latin typeface="Times New Roman" panose="02020603050405020304" pitchFamily="18" charset="0"/>
            </a:endParaRPr>
          </a:p>
          <a:p>
            <a:pPr algn="just">
              <a:lnSpc>
                <a:spcPct val="150000"/>
              </a:lnSpc>
              <a:spcAft>
                <a:spcPts val="600"/>
              </a:spcAft>
            </a:pPr>
            <a:r>
              <a:rPr lang="en-US" altLang="zh-CN" sz="1050" kern="1800" dirty="0">
                <a:latin typeface="Times New Roman" panose="02020603050405020304" pitchFamily="18" charset="0"/>
              </a:rPr>
              <a:t>        </a:t>
            </a:r>
            <a:r>
              <a:rPr lang="zh-CN" altLang="en-US" sz="1050" kern="1800" dirty="0">
                <a:latin typeface="Times New Roman" panose="02020603050405020304" pitchFamily="18" charset="0"/>
              </a:rPr>
              <a:t>研讨会由河海大学港口海岸与近海工程学院主办，会议将邀请上海交通大学、浙江大学、西南交通大学、中国科学院力学研究所、宁波大学、江苏大学、河海大学等高校及科研院所的相关专家学者出席。欢迎波流</a:t>
            </a:r>
            <a:r>
              <a:rPr lang="en-US" altLang="zh-CN" sz="1050" kern="1800" dirty="0">
                <a:latin typeface="Times New Roman" panose="02020603050405020304" pitchFamily="18" charset="0"/>
              </a:rPr>
              <a:t>-</a:t>
            </a:r>
            <a:r>
              <a:rPr lang="zh-CN" altLang="en-US" sz="1050" kern="1800" dirty="0">
                <a:latin typeface="Times New Roman" panose="02020603050405020304" pitchFamily="18" charset="0"/>
              </a:rPr>
              <a:t>海床</a:t>
            </a:r>
            <a:r>
              <a:rPr lang="en-US" altLang="zh-CN" sz="1050" kern="1800" dirty="0">
                <a:latin typeface="Times New Roman" panose="02020603050405020304" pitchFamily="18" charset="0"/>
              </a:rPr>
              <a:t>-</a:t>
            </a:r>
            <a:r>
              <a:rPr lang="zh-CN" altLang="en-US" sz="1050" kern="1800" dirty="0">
                <a:latin typeface="Times New Roman" panose="02020603050405020304" pitchFamily="18" charset="0"/>
              </a:rPr>
              <a:t>结构物相互作用研究方向的教师及研究生踊跃参会。会议交流形式仅限学术报告和讨论，不发表会议论文集。</a:t>
            </a:r>
          </a:p>
        </p:txBody>
      </p:sp>
      <p:sp>
        <p:nvSpPr>
          <p:cNvPr id="16" name="TextBox 15"/>
          <p:cNvSpPr txBox="1"/>
          <p:nvPr/>
        </p:nvSpPr>
        <p:spPr>
          <a:xfrm>
            <a:off x="617028" y="4462528"/>
            <a:ext cx="5219562" cy="276999"/>
          </a:xfrm>
          <a:prstGeom prst="rect">
            <a:avLst/>
          </a:prstGeom>
          <a:noFill/>
        </p:spPr>
        <p:txBody>
          <a:bodyPr wrap="square" rtlCol="0">
            <a:spAutoFit/>
          </a:bodyPr>
          <a:lstStyle/>
          <a:p>
            <a:r>
              <a:rPr lang="zh-CN" altLang="en-US" sz="1200" b="1" kern="1800" dirty="0">
                <a:latin typeface="Times New Roman" panose="02020603050405020304" pitchFamily="18" charset="0"/>
                <a:cs typeface="Times New Roman" panose="02020603050405020304" pitchFamily="18" charset="0"/>
              </a:rPr>
              <a:t>一、时间及要求</a:t>
            </a:r>
          </a:p>
        </p:txBody>
      </p:sp>
      <p:sp>
        <p:nvSpPr>
          <p:cNvPr id="17" name="TextBox 16"/>
          <p:cNvSpPr txBox="1"/>
          <p:nvPr/>
        </p:nvSpPr>
        <p:spPr>
          <a:xfrm>
            <a:off x="634216" y="6321152"/>
            <a:ext cx="5219562" cy="276999"/>
          </a:xfrm>
          <a:prstGeom prst="rect">
            <a:avLst/>
          </a:prstGeom>
          <a:noFill/>
        </p:spPr>
        <p:txBody>
          <a:bodyPr wrap="square" rtlCol="0">
            <a:spAutoFit/>
          </a:bodyPr>
          <a:lstStyle/>
          <a:p>
            <a:r>
              <a:rPr lang="zh-CN" altLang="en-US" sz="1200" b="1" kern="1800" dirty="0">
                <a:latin typeface="Times New Roman" panose="02020603050405020304" pitchFamily="18" charset="0"/>
                <a:cs typeface="Times New Roman" panose="02020603050405020304" pitchFamily="18" charset="0"/>
              </a:rPr>
              <a:t>二、联系方式</a:t>
            </a:r>
          </a:p>
        </p:txBody>
      </p:sp>
      <p:sp>
        <p:nvSpPr>
          <p:cNvPr id="21" name="TextBox 13"/>
          <p:cNvSpPr txBox="1"/>
          <p:nvPr/>
        </p:nvSpPr>
        <p:spPr>
          <a:xfrm>
            <a:off x="617028" y="4739527"/>
            <a:ext cx="5219562" cy="334707"/>
          </a:xfrm>
          <a:prstGeom prst="rect">
            <a:avLst/>
          </a:prstGeom>
          <a:noFill/>
        </p:spPr>
        <p:txBody>
          <a:bodyPr wrap="square" rtlCol="0">
            <a:spAutoFit/>
          </a:bodyPr>
          <a:lstStyle/>
          <a:p>
            <a:pPr marL="171450" indent="-171450" algn="just">
              <a:lnSpc>
                <a:spcPct val="150000"/>
              </a:lnSpc>
              <a:buFont typeface="Arial" panose="020B0604020202020204" pitchFamily="34" charset="0"/>
              <a:buChar char="•"/>
            </a:pPr>
            <a:r>
              <a:rPr lang="en-US" altLang="zh-CN" sz="1050" kern="1800" dirty="0">
                <a:latin typeface="Times New Roman" panose="02020603050405020304" pitchFamily="18" charset="0"/>
              </a:rPr>
              <a:t>2017</a:t>
            </a:r>
            <a:r>
              <a:rPr lang="zh-CN" altLang="en-US" sz="1050" kern="1800" dirty="0">
                <a:latin typeface="Times New Roman" panose="02020603050405020304" pitchFamily="18" charset="0"/>
              </a:rPr>
              <a:t>年</a:t>
            </a:r>
            <a:r>
              <a:rPr lang="en-US" altLang="zh-CN" sz="1050" kern="1800" dirty="0">
                <a:latin typeface="Times New Roman" panose="02020603050405020304" pitchFamily="18" charset="0"/>
              </a:rPr>
              <a:t>11</a:t>
            </a:r>
            <a:r>
              <a:rPr lang="zh-CN" altLang="en-US" sz="1050" kern="1800" dirty="0">
                <a:latin typeface="Times New Roman" panose="02020603050405020304" pitchFamily="18" charset="0"/>
              </a:rPr>
              <a:t>月</a:t>
            </a:r>
            <a:r>
              <a:rPr lang="en-US" altLang="zh-CN" sz="1050" kern="1800" dirty="0">
                <a:latin typeface="Times New Roman" panose="02020603050405020304" pitchFamily="18" charset="0"/>
              </a:rPr>
              <a:t>18</a:t>
            </a:r>
            <a:r>
              <a:rPr lang="zh-CN" altLang="en-US" sz="1050" kern="1800" dirty="0">
                <a:latin typeface="Times New Roman" panose="02020603050405020304" pitchFamily="18" charset="0"/>
              </a:rPr>
              <a:t>日前确定参会并提交会议报告题目</a:t>
            </a:r>
          </a:p>
        </p:txBody>
      </p:sp>
      <p:sp>
        <p:nvSpPr>
          <p:cNvPr id="22" name="TextBox 13"/>
          <p:cNvSpPr txBox="1"/>
          <p:nvPr/>
        </p:nvSpPr>
        <p:spPr>
          <a:xfrm>
            <a:off x="640632" y="5096369"/>
            <a:ext cx="5219562" cy="334707"/>
          </a:xfrm>
          <a:prstGeom prst="rect">
            <a:avLst/>
          </a:prstGeom>
          <a:noFill/>
        </p:spPr>
        <p:txBody>
          <a:bodyPr wrap="square" rtlCol="0">
            <a:spAutoFit/>
          </a:bodyPr>
          <a:lstStyle/>
          <a:p>
            <a:pPr marL="171450" indent="-171450" algn="just">
              <a:lnSpc>
                <a:spcPct val="150000"/>
              </a:lnSpc>
              <a:buFont typeface="Arial" panose="020B0604020202020204" pitchFamily="34" charset="0"/>
              <a:buChar char="•"/>
            </a:pPr>
            <a:r>
              <a:rPr lang="en-US" altLang="zh-CN" sz="1050" kern="1800" dirty="0">
                <a:latin typeface="Times New Roman" panose="02020603050405020304" pitchFamily="18" charset="0"/>
              </a:rPr>
              <a:t>2017</a:t>
            </a:r>
            <a:r>
              <a:rPr lang="zh-CN" altLang="en-US" sz="1050" kern="1800" dirty="0">
                <a:latin typeface="Times New Roman" panose="02020603050405020304" pitchFamily="18" charset="0"/>
              </a:rPr>
              <a:t>年</a:t>
            </a:r>
            <a:r>
              <a:rPr lang="en-US" altLang="zh-CN" sz="1050" kern="1800" dirty="0">
                <a:latin typeface="Times New Roman" panose="02020603050405020304" pitchFamily="18" charset="0"/>
              </a:rPr>
              <a:t>11</a:t>
            </a:r>
            <a:r>
              <a:rPr lang="zh-CN" altLang="en-US" sz="1050" kern="1800" dirty="0">
                <a:latin typeface="Times New Roman" panose="02020603050405020304" pitchFamily="18" charset="0"/>
              </a:rPr>
              <a:t>月</a:t>
            </a:r>
            <a:r>
              <a:rPr lang="en-US" altLang="zh-CN" sz="1050" kern="1800" dirty="0">
                <a:latin typeface="Times New Roman" panose="02020603050405020304" pitchFamily="18" charset="0"/>
              </a:rPr>
              <a:t>30</a:t>
            </a:r>
            <a:r>
              <a:rPr lang="zh-CN" altLang="en-US" sz="1050" kern="1800" dirty="0">
                <a:latin typeface="Times New Roman" panose="02020603050405020304" pitchFamily="18" charset="0"/>
              </a:rPr>
              <a:t>日报到</a:t>
            </a:r>
          </a:p>
        </p:txBody>
      </p:sp>
      <p:sp>
        <p:nvSpPr>
          <p:cNvPr id="23" name="TextBox 13"/>
          <p:cNvSpPr txBox="1"/>
          <p:nvPr/>
        </p:nvSpPr>
        <p:spPr>
          <a:xfrm>
            <a:off x="617028" y="5431076"/>
            <a:ext cx="5219562" cy="334707"/>
          </a:xfrm>
          <a:prstGeom prst="rect">
            <a:avLst/>
          </a:prstGeom>
          <a:noFill/>
        </p:spPr>
        <p:txBody>
          <a:bodyPr wrap="square" rtlCol="0">
            <a:spAutoFit/>
          </a:bodyPr>
          <a:lstStyle/>
          <a:p>
            <a:pPr marL="171450" indent="-171450" algn="just">
              <a:lnSpc>
                <a:spcPct val="150000"/>
              </a:lnSpc>
              <a:buFont typeface="Arial" panose="020B0604020202020204" pitchFamily="34" charset="0"/>
              <a:buChar char="•"/>
            </a:pPr>
            <a:r>
              <a:rPr lang="en-US" altLang="zh-CN" sz="1050" kern="1800" dirty="0">
                <a:latin typeface="Times New Roman" panose="02020603050405020304" pitchFamily="18" charset="0"/>
              </a:rPr>
              <a:t>2017</a:t>
            </a:r>
            <a:r>
              <a:rPr lang="zh-CN" altLang="en-US" sz="1050" kern="1800" dirty="0">
                <a:latin typeface="Times New Roman" panose="02020603050405020304" pitchFamily="18" charset="0"/>
              </a:rPr>
              <a:t>年</a:t>
            </a:r>
            <a:r>
              <a:rPr lang="en-US" altLang="zh-CN" sz="1050" kern="1800" dirty="0">
                <a:latin typeface="Times New Roman" panose="02020603050405020304" pitchFamily="18" charset="0"/>
              </a:rPr>
              <a:t>12</a:t>
            </a:r>
            <a:r>
              <a:rPr lang="zh-CN" altLang="en-US" sz="1050" kern="1800" dirty="0">
                <a:latin typeface="Times New Roman" panose="02020603050405020304" pitchFamily="18" charset="0"/>
              </a:rPr>
              <a:t>月</a:t>
            </a:r>
            <a:r>
              <a:rPr lang="en-US" altLang="zh-CN" sz="1050" kern="1800" dirty="0">
                <a:latin typeface="Times New Roman" panose="02020603050405020304" pitchFamily="18" charset="0"/>
              </a:rPr>
              <a:t>1</a:t>
            </a:r>
            <a:r>
              <a:rPr lang="zh-CN" altLang="en-US" sz="1050" kern="1800" dirty="0">
                <a:latin typeface="Times New Roman" panose="02020603050405020304" pitchFamily="18" charset="0"/>
              </a:rPr>
              <a:t>日全天、</a:t>
            </a:r>
            <a:r>
              <a:rPr lang="en-US" altLang="zh-CN" sz="1050" kern="1800" dirty="0">
                <a:latin typeface="Times New Roman" panose="02020603050405020304" pitchFamily="18" charset="0"/>
              </a:rPr>
              <a:t>2</a:t>
            </a:r>
            <a:r>
              <a:rPr lang="zh-CN" altLang="en-US" sz="1050" kern="1800" dirty="0">
                <a:latin typeface="Times New Roman" panose="02020603050405020304" pitchFamily="18" charset="0"/>
              </a:rPr>
              <a:t>日上午学术报告</a:t>
            </a:r>
          </a:p>
        </p:txBody>
      </p:sp>
      <p:sp>
        <p:nvSpPr>
          <p:cNvPr id="24" name="TextBox 13"/>
          <p:cNvSpPr txBox="1"/>
          <p:nvPr/>
        </p:nvSpPr>
        <p:spPr>
          <a:xfrm>
            <a:off x="617028" y="6598151"/>
            <a:ext cx="5219562" cy="1304203"/>
          </a:xfrm>
          <a:prstGeom prst="rect">
            <a:avLst/>
          </a:prstGeom>
          <a:noFill/>
        </p:spPr>
        <p:txBody>
          <a:bodyPr wrap="square" rtlCol="0">
            <a:spAutoFit/>
          </a:bodyPr>
          <a:lstStyle/>
          <a:p>
            <a:pPr algn="just">
              <a:lnSpc>
                <a:spcPct val="150000"/>
              </a:lnSpc>
            </a:pPr>
            <a:r>
              <a:rPr lang="zh-CN" altLang="en-US" sz="1050" kern="1800" dirty="0">
                <a:latin typeface="Times New Roman" panose="02020603050405020304" pitchFamily="18" charset="0"/>
              </a:rPr>
              <a:t>地    址：南京市鼓楼区西康路</a:t>
            </a:r>
            <a:r>
              <a:rPr lang="en-US" altLang="zh-CN" sz="1050" kern="1800" dirty="0">
                <a:latin typeface="Times New Roman" panose="02020603050405020304" pitchFamily="18" charset="0"/>
              </a:rPr>
              <a:t>1</a:t>
            </a:r>
            <a:r>
              <a:rPr lang="zh-CN" altLang="en-US" sz="1050" kern="1800" dirty="0">
                <a:latin typeface="Times New Roman" panose="02020603050405020304" pitchFamily="18" charset="0"/>
              </a:rPr>
              <a:t>号               邮政编码：</a:t>
            </a:r>
            <a:r>
              <a:rPr lang="en-US" altLang="zh-CN" sz="1050" kern="1800" dirty="0">
                <a:latin typeface="Times New Roman" panose="02020603050405020304" pitchFamily="18" charset="0"/>
              </a:rPr>
              <a:t>210098</a:t>
            </a:r>
          </a:p>
          <a:p>
            <a:pPr algn="just">
              <a:lnSpc>
                <a:spcPct val="150000"/>
              </a:lnSpc>
            </a:pPr>
            <a:r>
              <a:rPr lang="zh-CN" altLang="en-US" sz="1050" kern="1800" dirty="0">
                <a:latin typeface="Times New Roman" panose="02020603050405020304" pitchFamily="18" charset="0"/>
              </a:rPr>
              <a:t>联系人：贺    瑞                                             联系电话：</a:t>
            </a:r>
            <a:r>
              <a:rPr lang="en-US" altLang="zh-CN" sz="1050" kern="1800" dirty="0">
                <a:latin typeface="Times New Roman" panose="02020603050405020304" pitchFamily="18" charset="0"/>
              </a:rPr>
              <a:t>137-3919-1773</a:t>
            </a:r>
          </a:p>
          <a:p>
            <a:pPr algn="just">
              <a:lnSpc>
                <a:spcPct val="150000"/>
              </a:lnSpc>
            </a:pPr>
            <a:r>
              <a:rPr lang="en-US" altLang="zh-CN" sz="1050" kern="1800" dirty="0">
                <a:latin typeface="Times New Roman" panose="02020603050405020304" pitchFamily="18" charset="0"/>
              </a:rPr>
              <a:t>                </a:t>
            </a:r>
            <a:r>
              <a:rPr lang="zh-CN" altLang="en-US" sz="1050" kern="1800" dirty="0">
                <a:latin typeface="Times New Roman" panose="02020603050405020304" pitchFamily="18" charset="0"/>
              </a:rPr>
              <a:t>赵弘毅                                                                 </a:t>
            </a:r>
            <a:r>
              <a:rPr lang="en-US" altLang="zh-CN" sz="1050" kern="1800" dirty="0">
                <a:latin typeface="Times New Roman" panose="02020603050405020304" pitchFamily="18" charset="0"/>
              </a:rPr>
              <a:t>187-6167-8637</a:t>
            </a:r>
          </a:p>
          <a:p>
            <a:pPr algn="just">
              <a:lnSpc>
                <a:spcPct val="150000"/>
              </a:lnSpc>
            </a:pPr>
            <a:r>
              <a:rPr lang="en-US" altLang="zh-CN" sz="1050" kern="1800" dirty="0">
                <a:latin typeface="Times New Roman" panose="02020603050405020304" pitchFamily="18" charset="0"/>
              </a:rPr>
              <a:t>                </a:t>
            </a:r>
            <a:r>
              <a:rPr lang="zh-CN" altLang="en-US" sz="1050" kern="1800" dirty="0">
                <a:latin typeface="Times New Roman" panose="02020603050405020304" pitchFamily="18" charset="0"/>
              </a:rPr>
              <a:t>童林龙                                                                 </a:t>
            </a:r>
            <a:r>
              <a:rPr lang="en-US" altLang="zh-CN" sz="1050" kern="1800" dirty="0">
                <a:latin typeface="Times New Roman" panose="02020603050405020304" pitchFamily="18" charset="0"/>
              </a:rPr>
              <a:t>151-5186-6308</a:t>
            </a:r>
          </a:p>
          <a:p>
            <a:pPr algn="just">
              <a:lnSpc>
                <a:spcPct val="150000"/>
              </a:lnSpc>
            </a:pPr>
            <a:r>
              <a:rPr lang="zh-CN" altLang="en-US" sz="1050" kern="1800" dirty="0">
                <a:latin typeface="Times New Roman" panose="02020603050405020304" pitchFamily="18" charset="0"/>
              </a:rPr>
              <a:t>邮    箱：</a:t>
            </a:r>
            <a:r>
              <a:rPr lang="en-US" altLang="zh-CN" sz="1050" kern="1800" dirty="0">
                <a:latin typeface="Times New Roman" panose="02020603050405020304" pitchFamily="18" charset="0"/>
              </a:rPr>
              <a:t>herui@hhu.edu.cn	</a:t>
            </a:r>
            <a:r>
              <a:rPr lang="zh-CN" altLang="en-US" sz="1050" kern="1800" dirty="0">
                <a:latin typeface="Times New Roman" panose="02020603050405020304" pitchFamily="18" charset="0"/>
              </a:rPr>
              <a:t>        </a:t>
            </a:r>
            <a:endParaRPr lang="en-US" altLang="zh-CN" sz="1050" kern="1800" dirty="0">
              <a:latin typeface="Times New Roman" panose="02020603050405020304" pitchFamily="18" charset="0"/>
            </a:endParaRPr>
          </a:p>
        </p:txBody>
      </p:sp>
      <p:sp>
        <p:nvSpPr>
          <p:cNvPr id="26" name="TextBox 12"/>
          <p:cNvSpPr txBox="1"/>
          <p:nvPr/>
        </p:nvSpPr>
        <p:spPr>
          <a:xfrm>
            <a:off x="3386406" y="8697416"/>
            <a:ext cx="3024336" cy="969496"/>
          </a:xfrm>
          <a:prstGeom prst="rect">
            <a:avLst/>
          </a:prstGeom>
          <a:noFill/>
        </p:spPr>
        <p:txBody>
          <a:bodyPr wrap="square" rtlCol="0">
            <a:spAutoFit/>
          </a:bodyPr>
          <a:lstStyle/>
          <a:p>
            <a:pPr algn="ctr">
              <a:lnSpc>
                <a:spcPct val="150000"/>
              </a:lnSpc>
            </a:pPr>
            <a:r>
              <a:rPr lang="zh-CN" altLang="en-US" sz="1200" b="1" kern="1800" dirty="0">
                <a:latin typeface="Times New Roman" panose="02020603050405020304" pitchFamily="18" charset="0"/>
                <a:cs typeface="Times New Roman" panose="02020603050405020304" pitchFamily="18" charset="0"/>
              </a:rPr>
              <a:t>河海大学港口海岸与近海工程学院</a:t>
            </a:r>
            <a:endParaRPr lang="en-US" altLang="zh-CN" sz="1200" b="1" kern="1800" dirty="0">
              <a:latin typeface="Times New Roman" panose="02020603050405020304" pitchFamily="18" charset="0"/>
              <a:cs typeface="Times New Roman" panose="02020603050405020304" pitchFamily="18" charset="0"/>
            </a:endParaRPr>
          </a:p>
          <a:p>
            <a:pPr algn="ctr">
              <a:lnSpc>
                <a:spcPct val="150000"/>
              </a:lnSpc>
            </a:pPr>
            <a:r>
              <a:rPr lang="zh-CN" altLang="en-US" sz="1200" b="1" dirty="0"/>
              <a:t>海岸灾害及防护教育部重点实验室</a:t>
            </a:r>
            <a:endParaRPr lang="en-US" altLang="zh-CN" sz="1200" b="1" kern="1800" dirty="0">
              <a:latin typeface="Times New Roman" panose="02020603050405020304" pitchFamily="18" charset="0"/>
              <a:cs typeface="Times New Roman" panose="02020603050405020304" pitchFamily="18" charset="0"/>
            </a:endParaRPr>
          </a:p>
          <a:p>
            <a:pPr>
              <a:lnSpc>
                <a:spcPct val="150000"/>
              </a:lnSpc>
            </a:pPr>
            <a:r>
              <a:rPr lang="en-US" altLang="zh-CN" sz="1400" kern="1800" dirty="0">
                <a:latin typeface="Times New Roman" panose="02020603050405020304" pitchFamily="18" charset="0"/>
                <a:cs typeface="Times New Roman" panose="02020603050405020304" pitchFamily="18" charset="0"/>
              </a:rPr>
              <a:t>                      </a:t>
            </a:r>
            <a:r>
              <a:rPr lang="en-US" altLang="zh-CN" sz="1050" kern="1800" dirty="0">
                <a:latin typeface="Times New Roman" panose="02020603050405020304" pitchFamily="18" charset="0"/>
                <a:cs typeface="Times New Roman" panose="02020603050405020304" pitchFamily="18" charset="0"/>
              </a:rPr>
              <a:t>2017</a:t>
            </a:r>
            <a:r>
              <a:rPr lang="zh-CN" altLang="en-US" sz="1050" kern="1800" dirty="0">
                <a:latin typeface="Times New Roman" panose="02020603050405020304" pitchFamily="18" charset="0"/>
                <a:cs typeface="Times New Roman" panose="02020603050405020304" pitchFamily="18" charset="0"/>
              </a:rPr>
              <a:t>年</a:t>
            </a:r>
            <a:r>
              <a:rPr lang="en-US" altLang="zh-CN" sz="1050" kern="1800" dirty="0">
                <a:latin typeface="Times New Roman" panose="02020603050405020304" pitchFamily="18" charset="0"/>
                <a:cs typeface="Times New Roman" panose="02020603050405020304" pitchFamily="18" charset="0"/>
              </a:rPr>
              <a:t>11</a:t>
            </a:r>
            <a:r>
              <a:rPr lang="zh-CN" altLang="en-US" sz="1050" kern="1800" dirty="0">
                <a:latin typeface="Times New Roman" panose="02020603050405020304" pitchFamily="18" charset="0"/>
                <a:cs typeface="Times New Roman" panose="02020603050405020304" pitchFamily="18" charset="0"/>
              </a:rPr>
              <a:t>月</a:t>
            </a:r>
            <a:r>
              <a:rPr lang="en-US" altLang="zh-CN" sz="1050" kern="1800" dirty="0">
                <a:latin typeface="Times New Roman" panose="02020603050405020304" pitchFamily="18" charset="0"/>
                <a:cs typeface="Times New Roman" panose="02020603050405020304" pitchFamily="18" charset="0"/>
              </a:rPr>
              <a:t>13</a:t>
            </a:r>
            <a:r>
              <a:rPr lang="zh-CN" altLang="en-US" sz="1050" kern="1800" dirty="0">
                <a:latin typeface="Times New Roman" panose="02020603050405020304" pitchFamily="18" charset="0"/>
                <a:cs typeface="Times New Roman" panose="02020603050405020304" pitchFamily="18" charset="0"/>
              </a:rPr>
              <a:t>日</a:t>
            </a:r>
          </a:p>
        </p:txBody>
      </p:sp>
      <p:sp>
        <p:nvSpPr>
          <p:cNvPr id="27" name="TextBox 13"/>
          <p:cNvSpPr txBox="1"/>
          <p:nvPr/>
        </p:nvSpPr>
        <p:spPr>
          <a:xfrm>
            <a:off x="617028" y="5766946"/>
            <a:ext cx="5219562" cy="334707"/>
          </a:xfrm>
          <a:prstGeom prst="rect">
            <a:avLst/>
          </a:prstGeom>
          <a:noFill/>
        </p:spPr>
        <p:txBody>
          <a:bodyPr wrap="square" rtlCol="0">
            <a:spAutoFit/>
          </a:bodyPr>
          <a:lstStyle/>
          <a:p>
            <a:pPr marL="171450" indent="-171450" algn="just">
              <a:lnSpc>
                <a:spcPct val="150000"/>
              </a:lnSpc>
              <a:buFont typeface="Arial" panose="020B0604020202020204" pitchFamily="34" charset="0"/>
              <a:buChar char="•"/>
            </a:pPr>
            <a:r>
              <a:rPr lang="en-US" altLang="zh-CN" sz="1050" kern="1800" dirty="0">
                <a:latin typeface="Times New Roman" panose="02020603050405020304" pitchFamily="18" charset="0"/>
              </a:rPr>
              <a:t>2017</a:t>
            </a:r>
            <a:r>
              <a:rPr lang="zh-CN" altLang="en-US" sz="1050" kern="1800" dirty="0">
                <a:latin typeface="Times New Roman" panose="02020603050405020304" pitchFamily="18" charset="0"/>
              </a:rPr>
              <a:t>年</a:t>
            </a:r>
            <a:r>
              <a:rPr lang="en-US" altLang="zh-CN" sz="1050" kern="1800" dirty="0">
                <a:latin typeface="Times New Roman" panose="02020603050405020304" pitchFamily="18" charset="0"/>
              </a:rPr>
              <a:t>12</a:t>
            </a:r>
            <a:r>
              <a:rPr lang="zh-CN" altLang="en-US" sz="1050" kern="1800" dirty="0">
                <a:latin typeface="Times New Roman" panose="02020603050405020304" pitchFamily="18" charset="0"/>
              </a:rPr>
              <a:t>月</a:t>
            </a:r>
            <a:r>
              <a:rPr lang="en-US" altLang="zh-CN" sz="1050" kern="1800" dirty="0">
                <a:latin typeface="Times New Roman" panose="02020603050405020304" pitchFamily="18" charset="0"/>
              </a:rPr>
              <a:t>02</a:t>
            </a:r>
            <a:r>
              <a:rPr lang="zh-CN" altLang="en-US" sz="1050" kern="1800" dirty="0">
                <a:latin typeface="Times New Roman" panose="02020603050405020304" pitchFamily="18" charset="0"/>
              </a:rPr>
              <a:t>日下午研究生讨论会</a:t>
            </a:r>
          </a:p>
        </p:txBody>
      </p:sp>
    </p:spTree>
    <p:extLst>
      <p:ext uri="{BB962C8B-B14F-4D97-AF65-F5344CB8AC3E}">
        <p14:creationId xmlns:p14="http://schemas.microsoft.com/office/powerpoint/2010/main" val="122295768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274</Words>
  <Application>Microsoft Office PowerPoint</Application>
  <PresentationFormat>A4 纸张(210x297 毫米)</PresentationFormat>
  <Paragraphs>18</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Arial</vt:lpstr>
      <vt:lpstr>Calibri</vt:lpstr>
      <vt:lpstr>Times New Roman</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tll</dc:creator>
  <cp:lastModifiedBy>jszhang</cp:lastModifiedBy>
  <cp:revision>51</cp:revision>
  <dcterms:created xsi:type="dcterms:W3CDTF">2017-11-01T07:18:20Z</dcterms:created>
  <dcterms:modified xsi:type="dcterms:W3CDTF">2017-11-13T03:08:12Z</dcterms:modified>
</cp:coreProperties>
</file>